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92" r:id="rId2"/>
    <p:sldId id="293" r:id="rId3"/>
    <p:sldId id="294" r:id="rId4"/>
    <p:sldId id="295" r:id="rId5"/>
    <p:sldId id="296" r:id="rId6"/>
    <p:sldId id="302" r:id="rId7"/>
    <p:sldId id="298" r:id="rId8"/>
    <p:sldId id="299" r:id="rId9"/>
    <p:sldId id="297" r:id="rId10"/>
    <p:sldId id="306" r:id="rId11"/>
    <p:sldId id="309" r:id="rId12"/>
    <p:sldId id="301" r:id="rId13"/>
    <p:sldId id="307" r:id="rId14"/>
    <p:sldId id="303" r:id="rId15"/>
    <p:sldId id="308" r:id="rId16"/>
    <p:sldId id="313" r:id="rId17"/>
    <p:sldId id="314" r:id="rId18"/>
    <p:sldId id="311" r:id="rId19"/>
    <p:sldId id="317" r:id="rId20"/>
    <p:sldId id="318" r:id="rId21"/>
    <p:sldId id="257" r:id="rId22"/>
    <p:sldId id="264" r:id="rId23"/>
    <p:sldId id="322" r:id="rId24"/>
    <p:sldId id="325" r:id="rId25"/>
    <p:sldId id="324" r:id="rId26"/>
    <p:sldId id="323" r:id="rId27"/>
    <p:sldId id="319" r:id="rId28"/>
    <p:sldId id="305" r:id="rId29"/>
    <p:sldId id="328" r:id="rId30"/>
    <p:sldId id="320" r:id="rId31"/>
    <p:sldId id="304" r:id="rId32"/>
    <p:sldId id="329" r:id="rId33"/>
    <p:sldId id="330" r:id="rId34"/>
    <p:sldId id="331" r:id="rId35"/>
    <p:sldId id="321" r:id="rId36"/>
    <p:sldId id="332" r:id="rId37"/>
    <p:sldId id="327" r:id="rId38"/>
    <p:sldId id="326" r:id="rId39"/>
    <p:sldId id="334" r:id="rId40"/>
    <p:sldId id="28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4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0CDCE-8BB5-4B7E-8104-F91E8451D71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B156-A878-46BE-898C-0704C9B5A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06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AB156-A878-46BE-898C-0704C9B5A4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97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AB156-A878-46BE-898C-0704C9B5A4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6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1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61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38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15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32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28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34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1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49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12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09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CE1B-E37B-425E-BEAC-C85BDC785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0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mazenkenj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b="1" dirty="0" smtClean="0"/>
              <a:t> </a:t>
            </a:r>
            <a:r>
              <a:rPr lang="ar-SY" b="1" dirty="0" smtClean="0"/>
              <a:t>علم الوراثة والسرطان   </a:t>
            </a:r>
            <a:r>
              <a:rPr lang="en-US" b="1" dirty="0" smtClean="0"/>
              <a:t>Cancer Genetics</a:t>
            </a:r>
            <a:r>
              <a:rPr lang="ar-SY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Y" dirty="0"/>
              <a:t>اشكالية </a:t>
            </a:r>
            <a:r>
              <a:rPr lang="ar-SY" dirty="0" smtClean="0"/>
              <a:t>المصطلح بين </a:t>
            </a:r>
            <a:r>
              <a:rPr lang="ar-SY" dirty="0"/>
              <a:t>الوراثي و الموروث  </a:t>
            </a:r>
            <a:r>
              <a:rPr lang="en-US" dirty="0"/>
              <a:t>Genetic vs  </a:t>
            </a:r>
            <a:r>
              <a:rPr lang="en-US" dirty="0" smtClean="0"/>
              <a:t>inherited</a:t>
            </a:r>
            <a:endParaRPr lang="ar-SY" dirty="0" smtClean="0"/>
          </a:p>
          <a:p>
            <a:r>
              <a:rPr lang="en-US" dirty="0"/>
              <a:t>Genetics</a:t>
            </a:r>
            <a:r>
              <a:rPr lang="en-US" dirty="0" smtClean="0"/>
              <a:t>, </a:t>
            </a:r>
            <a:r>
              <a:rPr lang="en-US" dirty="0"/>
              <a:t>ancient Greek </a:t>
            </a:r>
            <a:r>
              <a:rPr lang="en-US" i="1" u="sng" dirty="0" err="1"/>
              <a:t>Genetikos</a:t>
            </a:r>
            <a:r>
              <a:rPr lang="en-US" dirty="0"/>
              <a:t>  meaning genitive, generative, Genesis (Origin).</a:t>
            </a:r>
          </a:p>
          <a:p>
            <a:r>
              <a:rPr lang="en-US" dirty="0"/>
              <a:t>Gene, German </a:t>
            </a:r>
            <a:r>
              <a:rPr lang="en-US" i="1" u="sng" dirty="0"/>
              <a:t>Gen</a:t>
            </a:r>
            <a:r>
              <a:rPr lang="en-US" dirty="0"/>
              <a:t>, Ancient Greek </a:t>
            </a:r>
            <a:r>
              <a:rPr lang="en-US" i="1" u="sng" dirty="0" err="1"/>
              <a:t>Genea</a:t>
            </a:r>
            <a:r>
              <a:rPr lang="en-US" dirty="0"/>
              <a:t> meaning come into being.</a:t>
            </a:r>
          </a:p>
          <a:p>
            <a:r>
              <a:rPr lang="en-US" dirty="0"/>
              <a:t>Genesis.</a:t>
            </a:r>
          </a:p>
          <a:p>
            <a:r>
              <a:rPr lang="en-US" dirty="0"/>
              <a:t>Oxy</a:t>
            </a:r>
            <a:r>
              <a:rPr lang="en-US" dirty="0">
                <a:solidFill>
                  <a:srgbClr val="FF0000"/>
                </a:solidFill>
              </a:rPr>
              <a:t>gen</a:t>
            </a:r>
            <a:r>
              <a:rPr lang="en-US" dirty="0"/>
              <a:t>, Hydro</a:t>
            </a:r>
            <a:r>
              <a:rPr lang="en-US" dirty="0">
                <a:solidFill>
                  <a:srgbClr val="FF0000"/>
                </a:solidFill>
              </a:rPr>
              <a:t>gen</a:t>
            </a:r>
            <a:r>
              <a:rPr lang="en-US" dirty="0"/>
              <a:t>, Fibrino</a:t>
            </a:r>
            <a:r>
              <a:rPr lang="en-US" dirty="0">
                <a:solidFill>
                  <a:srgbClr val="FF0000"/>
                </a:solidFill>
              </a:rPr>
              <a:t>gen</a:t>
            </a:r>
            <a:r>
              <a:rPr lang="en-US" dirty="0"/>
              <a:t>, Patho</a:t>
            </a:r>
            <a:r>
              <a:rPr lang="en-US" dirty="0">
                <a:solidFill>
                  <a:srgbClr val="FF0000"/>
                </a:solidFill>
              </a:rPr>
              <a:t>gen</a:t>
            </a:r>
            <a:r>
              <a:rPr lang="en-US" dirty="0"/>
              <a:t>, Muta</a:t>
            </a:r>
            <a:r>
              <a:rPr lang="en-US" dirty="0">
                <a:solidFill>
                  <a:srgbClr val="FF0000"/>
                </a:solidFill>
              </a:rPr>
              <a:t>gen</a:t>
            </a:r>
            <a:r>
              <a:rPr lang="en-US" dirty="0"/>
              <a:t>, Anti</a:t>
            </a:r>
            <a:r>
              <a:rPr lang="en-US" dirty="0">
                <a:solidFill>
                  <a:srgbClr val="FF0000"/>
                </a:solidFill>
              </a:rPr>
              <a:t>gen</a:t>
            </a:r>
            <a:r>
              <a:rPr lang="en-US" dirty="0"/>
              <a:t>, Mito</a:t>
            </a:r>
            <a:r>
              <a:rPr lang="en-US" dirty="0">
                <a:solidFill>
                  <a:srgbClr val="FF0000"/>
                </a:solidFill>
              </a:rPr>
              <a:t>gen</a:t>
            </a:r>
            <a:r>
              <a:rPr lang="en-US" dirty="0"/>
              <a:t>, Carcino</a:t>
            </a:r>
            <a:r>
              <a:rPr lang="en-US" dirty="0">
                <a:solidFill>
                  <a:srgbClr val="FF0000"/>
                </a:solidFill>
              </a:rPr>
              <a:t>gen</a:t>
            </a:r>
            <a:r>
              <a:rPr lang="en-US" dirty="0"/>
              <a:t>,  </a:t>
            </a:r>
            <a:r>
              <a:rPr lang="en-US" dirty="0" smtClean="0"/>
              <a:t>Fibrino</a:t>
            </a:r>
            <a:r>
              <a:rPr lang="en-US" dirty="0" smtClean="0">
                <a:solidFill>
                  <a:srgbClr val="FF0000"/>
                </a:solidFill>
              </a:rPr>
              <a:t>gen</a:t>
            </a:r>
            <a:r>
              <a:rPr lang="en-US" dirty="0" smtClean="0"/>
              <a:t>, Terato</a:t>
            </a:r>
            <a:r>
              <a:rPr lang="en-US" dirty="0" smtClean="0">
                <a:solidFill>
                  <a:srgbClr val="FF0000"/>
                </a:solidFill>
              </a:rPr>
              <a:t>gen</a:t>
            </a:r>
            <a:r>
              <a:rPr lang="en-US" dirty="0" smtClean="0"/>
              <a:t>, Chromo</a:t>
            </a:r>
            <a:r>
              <a:rPr lang="en-US" dirty="0" smtClean="0">
                <a:solidFill>
                  <a:srgbClr val="FF0000"/>
                </a:solidFill>
              </a:rPr>
              <a:t>gen</a:t>
            </a:r>
            <a:r>
              <a:rPr lang="en-US" dirty="0" smtClean="0"/>
              <a:t> </a:t>
            </a:r>
            <a:r>
              <a:rPr lang="en-US" dirty="0"/>
              <a:t>….</a:t>
            </a:r>
            <a:endParaRPr lang="ar-SY" dirty="0"/>
          </a:p>
          <a:p>
            <a:pPr algn="r" rtl="1"/>
            <a:r>
              <a:rPr lang="ar-SY" dirty="0"/>
              <a:t>المادة الوراثية «المولدة» تنتقل بالوراثة. </a:t>
            </a:r>
          </a:p>
          <a:p>
            <a:pPr algn="r" rtl="1"/>
            <a:r>
              <a:rPr lang="ar-SY" dirty="0"/>
              <a:t>الخلل في المادة الوراثية «المولدة» ليس بالضرورة أن يكون موروثا.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Genetic alterations related to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Genes </a:t>
            </a:r>
            <a:r>
              <a:rPr lang="en-US" dirty="0"/>
              <a:t>mutations.</a:t>
            </a:r>
          </a:p>
          <a:p>
            <a:r>
              <a:rPr lang="en-US" dirty="0"/>
              <a:t>Chromosomal aberrations.</a:t>
            </a:r>
          </a:p>
          <a:p>
            <a:r>
              <a:rPr lang="en-US" dirty="0"/>
              <a:t>Methylation – Histone modification – micro RNA (Epigenetic)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41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CNV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opy 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umber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ariation (deletion or amplification more than 50b.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SNP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ingle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ucleotide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olymorphism.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INDEL</a:t>
            </a:r>
            <a:r>
              <a:rPr lang="en-US" dirty="0" smtClean="0"/>
              <a:t>: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dirty="0"/>
              <a:t>sertion and/or </a:t>
            </a:r>
            <a:r>
              <a:rPr lang="en-US" dirty="0">
                <a:solidFill>
                  <a:srgbClr val="0070C0"/>
                </a:solidFill>
              </a:rPr>
              <a:t>Del</a:t>
            </a:r>
            <a:r>
              <a:rPr lang="en-US" dirty="0"/>
              <a:t>etion nucleotides into genomic </a:t>
            </a:r>
            <a:r>
              <a:rPr lang="en-US" dirty="0" smtClean="0"/>
              <a:t>DNA less than I kb.</a:t>
            </a:r>
          </a:p>
          <a:p>
            <a:r>
              <a:rPr lang="en-US" dirty="0">
                <a:solidFill>
                  <a:srgbClr val="0070C0"/>
                </a:solidFill>
              </a:rPr>
              <a:t>Hotspots</a:t>
            </a:r>
            <a:r>
              <a:rPr lang="en-US" dirty="0"/>
              <a:t>: </a:t>
            </a:r>
            <a:r>
              <a:rPr lang="en-US" dirty="0" smtClean="0"/>
              <a:t>regions in DNA where </a:t>
            </a:r>
            <a:r>
              <a:rPr lang="en-US" dirty="0"/>
              <a:t>gene mutations are significantly more likely to </a:t>
            </a:r>
            <a:r>
              <a:rPr lang="en-US" dirty="0" smtClean="0"/>
              <a:t>arise. </a:t>
            </a:r>
          </a:p>
          <a:p>
            <a:r>
              <a:rPr lang="en-US" dirty="0">
                <a:solidFill>
                  <a:srgbClr val="0070C0"/>
                </a:solidFill>
              </a:rPr>
              <a:t>Fusion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Genes</a:t>
            </a:r>
            <a:r>
              <a:rPr lang="en-US" dirty="0"/>
              <a:t>: A fusion gene is a hybrid gene formed from two previously separate genes. It can occur as a result of: translocation, interstitial deletion, </a:t>
            </a:r>
            <a:r>
              <a:rPr lang="en-US" dirty="0" smtClean="0"/>
              <a:t>insertion or </a:t>
            </a:r>
            <a:r>
              <a:rPr lang="en-US" dirty="0"/>
              <a:t>chromosomal inversion.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64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Mutated Genes related to Cancer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mutations </a:t>
            </a:r>
            <a:r>
              <a:rPr lang="en-US" b="1" dirty="0">
                <a:solidFill>
                  <a:srgbClr val="0070C0"/>
                </a:solidFill>
              </a:rPr>
              <a:t>activate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the continuous production of cell cycle regulators (Cyclins/CDKs) and consequently lead to uncontrolled cell proliferation (Cancer). </a:t>
            </a:r>
            <a:r>
              <a:rPr lang="en-US" b="1" dirty="0">
                <a:solidFill>
                  <a:srgbClr val="0070C0"/>
                </a:solidFill>
              </a:rPr>
              <a:t>Oncogenes</a:t>
            </a:r>
            <a:r>
              <a:rPr lang="en-US" dirty="0" smtClean="0"/>
              <a:t>. (derived from Wild Type Proto-Oncogenes)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mutations </a:t>
            </a:r>
            <a:r>
              <a:rPr lang="en-US" b="1" dirty="0">
                <a:solidFill>
                  <a:srgbClr val="0070C0"/>
                </a:solidFill>
              </a:rPr>
              <a:t>inactivate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the mechanisms that prevent the cells with damaged DNA from reaching mitosis by inhibiting the production of Cyclins/CDKs and consequently lead to uncontrolled cell proliferation (Cancer). </a:t>
            </a:r>
            <a:r>
              <a:rPr lang="en-US" b="1" dirty="0">
                <a:solidFill>
                  <a:srgbClr val="0070C0"/>
                </a:solidFill>
              </a:rPr>
              <a:t>Tumor suppressor genes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66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9955" y="519373"/>
            <a:ext cx="5157787" cy="82391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Oncogenes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1690429"/>
            <a:ext cx="5157787" cy="430515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Ras</a:t>
            </a:r>
            <a:r>
              <a:rPr lang="en-US" dirty="0" smtClean="0"/>
              <a:t> Family.</a:t>
            </a:r>
          </a:p>
          <a:p>
            <a:r>
              <a:rPr lang="en-US" dirty="0" smtClean="0"/>
              <a:t>EGFR (HER1).</a:t>
            </a:r>
          </a:p>
          <a:p>
            <a:r>
              <a:rPr lang="en-US" dirty="0" smtClean="0"/>
              <a:t>HER2 (ERBB2).</a:t>
            </a:r>
          </a:p>
          <a:p>
            <a:r>
              <a:rPr lang="en-US" dirty="0" smtClean="0"/>
              <a:t>HER2, HER4.</a:t>
            </a:r>
          </a:p>
          <a:p>
            <a:r>
              <a:rPr lang="en-US" dirty="0" smtClean="0"/>
              <a:t>BRAF.</a:t>
            </a:r>
          </a:p>
          <a:p>
            <a:r>
              <a:rPr lang="en-US" dirty="0" err="1" smtClean="0"/>
              <a:t>Myc</a:t>
            </a:r>
            <a:r>
              <a:rPr lang="en-US" dirty="0" smtClean="0"/>
              <a:t> Family.</a:t>
            </a:r>
          </a:p>
          <a:p>
            <a:r>
              <a:rPr lang="en-US" dirty="0" smtClean="0"/>
              <a:t>Fusion genes BCR-ABL, ALK-EML4,ROS1</a:t>
            </a:r>
          </a:p>
          <a:p>
            <a:r>
              <a:rPr lang="en-US" dirty="0" smtClean="0"/>
              <a:t>…….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565371" y="519373"/>
            <a:ext cx="541574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Tumor suppressor genes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1690428"/>
            <a:ext cx="5183188" cy="4305156"/>
          </a:xfrm>
        </p:spPr>
        <p:txBody>
          <a:bodyPr>
            <a:normAutofit/>
          </a:bodyPr>
          <a:lstStyle/>
          <a:p>
            <a:r>
              <a:rPr lang="en-US" dirty="0"/>
              <a:t>TP53    17p13.1</a:t>
            </a:r>
          </a:p>
          <a:p>
            <a:r>
              <a:rPr lang="en-US" dirty="0"/>
              <a:t>RB1      13q14.2</a:t>
            </a:r>
          </a:p>
          <a:p>
            <a:r>
              <a:rPr lang="en-US" dirty="0"/>
              <a:t>BRCA1 17q21.31</a:t>
            </a:r>
          </a:p>
          <a:p>
            <a:r>
              <a:rPr lang="en-US" dirty="0"/>
              <a:t>BRCA2 13q13.1 </a:t>
            </a:r>
          </a:p>
          <a:p>
            <a:r>
              <a:rPr lang="en-US" dirty="0"/>
              <a:t>APC      5q22.2</a:t>
            </a:r>
          </a:p>
          <a:p>
            <a:r>
              <a:rPr lang="en-US" dirty="0"/>
              <a:t>PTEN    10q23.31</a:t>
            </a:r>
          </a:p>
          <a:p>
            <a:r>
              <a:rPr lang="en-US" dirty="0"/>
              <a:t>CDKN2A (P16) </a:t>
            </a:r>
            <a:r>
              <a:rPr lang="en-US" dirty="0" smtClean="0"/>
              <a:t>9p21.3</a:t>
            </a:r>
          </a:p>
          <a:p>
            <a:r>
              <a:rPr lang="en-US" dirty="0" smtClean="0"/>
              <a:t>……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00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Genetic testing in Cancer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Risk </a:t>
            </a:r>
            <a:r>
              <a:rPr lang="en-US" dirty="0" smtClean="0"/>
              <a:t>assessment (</a:t>
            </a:r>
            <a:r>
              <a:rPr lang="en-US" sz="2000" dirty="0" smtClean="0"/>
              <a:t>in Hereditary and Familial Cancer 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Diagnosis.</a:t>
            </a:r>
          </a:p>
          <a:p>
            <a:r>
              <a:rPr lang="en-US" dirty="0" smtClean="0"/>
              <a:t>Classification and Subtyping.</a:t>
            </a:r>
          </a:p>
          <a:p>
            <a:r>
              <a:rPr lang="en-US" dirty="0" smtClean="0"/>
              <a:t>Treatment selection. (</a:t>
            </a:r>
            <a:r>
              <a:rPr lang="en-US" sz="2000" dirty="0" smtClean="0"/>
              <a:t>Pharmacogenetics, Targeted Therapy...</a:t>
            </a:r>
            <a:r>
              <a:rPr lang="en-US" dirty="0" smtClean="0"/>
              <a:t>).</a:t>
            </a:r>
          </a:p>
          <a:p>
            <a:r>
              <a:rPr lang="en-US" dirty="0" smtClean="0"/>
              <a:t>Response prediction.</a:t>
            </a:r>
          </a:p>
          <a:p>
            <a:r>
              <a:rPr lang="en-US" dirty="0"/>
              <a:t>Response monitoring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Prognosis.</a:t>
            </a:r>
          </a:p>
          <a:p>
            <a:r>
              <a:rPr lang="en-US" dirty="0" smtClean="0"/>
              <a:t>Research.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93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Genetic T</a:t>
            </a:r>
            <a:r>
              <a:rPr lang="en-US" b="1" dirty="0" smtClean="0">
                <a:solidFill>
                  <a:srgbClr val="0070C0"/>
                </a:solidFill>
              </a:rPr>
              <a:t>esting </a:t>
            </a:r>
            <a:r>
              <a:rPr lang="en-US" b="1" dirty="0">
                <a:solidFill>
                  <a:srgbClr val="0070C0"/>
                </a:solidFill>
              </a:rPr>
              <a:t>in Cancer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Karyotyping : </a:t>
            </a:r>
            <a:r>
              <a:rPr lang="en-US" dirty="0" smtClean="0">
                <a:solidFill>
                  <a:srgbClr val="0070C0"/>
                </a:solidFill>
              </a:rPr>
              <a:t>overview</a:t>
            </a:r>
            <a:r>
              <a:rPr lang="en-US" dirty="0" smtClean="0"/>
              <a:t> study of tumor chromosomes for : Aneuploidy, Major translocation, deletion, inversion, amplification .. on living cells.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FISH: </a:t>
            </a:r>
            <a:r>
              <a:rPr lang="en-US" dirty="0" smtClean="0">
                <a:solidFill>
                  <a:srgbClr val="0070C0"/>
                </a:solidFill>
              </a:rPr>
              <a:t>Targeted</a:t>
            </a:r>
            <a:r>
              <a:rPr lang="en-US" dirty="0" smtClean="0"/>
              <a:t> study for : </a:t>
            </a:r>
            <a:r>
              <a:rPr lang="en-US" dirty="0"/>
              <a:t>Aneuploidy, </a:t>
            </a:r>
            <a:r>
              <a:rPr lang="en-US" dirty="0" smtClean="0"/>
              <a:t>Major and hidden </a:t>
            </a:r>
            <a:r>
              <a:rPr lang="en-US" dirty="0"/>
              <a:t>translocation, </a:t>
            </a:r>
            <a:r>
              <a:rPr lang="en-US" dirty="0" smtClean="0"/>
              <a:t>microdeletion</a:t>
            </a:r>
            <a:r>
              <a:rPr lang="en-US" dirty="0"/>
              <a:t>, </a:t>
            </a:r>
            <a:r>
              <a:rPr lang="en-US" dirty="0" smtClean="0"/>
              <a:t>inversion, fusion genes, amplification ..on living and fixed cells (FFPE).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59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Genetic testing in Cancer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cost of genetic testing for one gene is about 200 - 300 USD.</a:t>
            </a:r>
          </a:p>
          <a:p>
            <a:endParaRPr lang="en-US" dirty="0"/>
          </a:p>
          <a:p>
            <a:r>
              <a:rPr lang="en-US" dirty="0" smtClean="0"/>
              <a:t>E.g. </a:t>
            </a:r>
            <a:r>
              <a:rPr lang="en-US" dirty="0"/>
              <a:t>genetic testing </a:t>
            </a:r>
            <a:r>
              <a:rPr lang="en-US" dirty="0" smtClean="0"/>
              <a:t>for CRC :  KRAS, NRAS, BRAF, PIK3CA, MSI  costs around 1200  USD.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27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099" y="7680"/>
            <a:ext cx="5289901" cy="45636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35" y="836841"/>
            <a:ext cx="6267450" cy="283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87" y="4630219"/>
            <a:ext cx="6929611" cy="18277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66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Tumor Gene Profiling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determination of the </a:t>
            </a:r>
            <a:r>
              <a:rPr lang="en-US" dirty="0" smtClean="0">
                <a:solidFill>
                  <a:srgbClr val="0070C0"/>
                </a:solidFill>
              </a:rPr>
              <a:t>unique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combination</a:t>
            </a:r>
            <a:r>
              <a:rPr lang="en-US" dirty="0"/>
              <a:t> of genetic </a:t>
            </a:r>
            <a:r>
              <a:rPr lang="en-US" dirty="0" smtClean="0"/>
              <a:t>changes in one tumor.</a:t>
            </a:r>
          </a:p>
          <a:p>
            <a:r>
              <a:rPr lang="en-US" dirty="0" smtClean="0"/>
              <a:t>The main Goal is : </a:t>
            </a:r>
            <a:r>
              <a:rPr lang="en-US" dirty="0" smtClean="0">
                <a:solidFill>
                  <a:srgbClr val="0070C0"/>
                </a:solidFill>
              </a:rPr>
              <a:t>More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effective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toxic</a:t>
            </a:r>
            <a:r>
              <a:rPr lang="en-US" dirty="0" smtClean="0"/>
              <a:t> treatment.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50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02377" y="889772"/>
            <a:ext cx="9340850" cy="48847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08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Inherited Pattern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Germline mutations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52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99309" y="707938"/>
            <a:ext cx="9144000" cy="10064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Tumor Gene Profiling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99309" y="2138998"/>
            <a:ext cx="9144000" cy="75383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NGS ERA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6559" y="3317414"/>
            <a:ext cx="4476750" cy="227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294381"/>
            <a:ext cx="3066011" cy="2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602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Massively, parallel, deep, fast, relatively low cost, DNA sequencing.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87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Next Generation Sequencing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Generation Sequencing (NGS) is a powerful platform that has enabled the </a:t>
            </a:r>
            <a:r>
              <a:rPr lang="en-US" dirty="0" smtClean="0">
                <a:solidFill>
                  <a:srgbClr val="0070C0"/>
                </a:solidFill>
              </a:rPr>
              <a:t>sequencing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70C0"/>
                </a:solidFill>
              </a:rPr>
              <a:t>thousands to millions </a:t>
            </a:r>
            <a:r>
              <a:rPr lang="en-US" dirty="0" smtClean="0"/>
              <a:t>of DNA molecules </a:t>
            </a:r>
            <a:r>
              <a:rPr lang="en-US" dirty="0" smtClean="0">
                <a:solidFill>
                  <a:srgbClr val="0070C0"/>
                </a:solidFill>
              </a:rPr>
              <a:t>simultaneously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powerful tool is revolutionizing fields such as </a:t>
            </a:r>
            <a:r>
              <a:rPr lang="en-US" dirty="0" smtClean="0">
                <a:solidFill>
                  <a:srgbClr val="0070C0"/>
                </a:solidFill>
              </a:rPr>
              <a:t>personalized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medicine</a:t>
            </a:r>
            <a:r>
              <a:rPr lang="en-US" dirty="0" smtClean="0"/>
              <a:t>, genetic diseases, and clinical diagnostics by offering a high throughput option with the capability to sequence multiple individuals at the same time. </a:t>
            </a:r>
          </a:p>
          <a:p>
            <a:r>
              <a:rPr lang="en-US" dirty="0" smtClean="0"/>
              <a:t>NGS can sequence a </a:t>
            </a:r>
            <a:r>
              <a:rPr lang="en-US" dirty="0" smtClean="0">
                <a:solidFill>
                  <a:srgbClr val="0070C0"/>
                </a:solidFill>
              </a:rPr>
              <a:t>whole human genome </a:t>
            </a:r>
            <a:r>
              <a:rPr lang="en-US" dirty="0" smtClean="0"/>
              <a:t>in less than a day .</a:t>
            </a:r>
          </a:p>
          <a:p>
            <a:r>
              <a:rPr lang="en-US" dirty="0" smtClean="0"/>
              <a:t>The Cancer Genome Atlas (</a:t>
            </a:r>
            <a:r>
              <a:rPr lang="en-US" dirty="0" smtClean="0">
                <a:solidFill>
                  <a:srgbClr val="0070C0"/>
                </a:solidFill>
              </a:rPr>
              <a:t>TCGA</a:t>
            </a:r>
            <a:r>
              <a:rPr lang="en-US" dirty="0" smtClean="0"/>
              <a:t>) used NGS to map </a:t>
            </a:r>
            <a:r>
              <a:rPr lang="en-US" dirty="0" smtClean="0">
                <a:solidFill>
                  <a:srgbClr val="0070C0"/>
                </a:solidFill>
              </a:rPr>
              <a:t>hundreds</a:t>
            </a:r>
            <a:r>
              <a:rPr lang="en-US" dirty="0" smtClean="0"/>
              <a:t> of cancer genes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23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146" y="1825625"/>
            <a:ext cx="8113707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446" y="259383"/>
            <a:ext cx="5578636" cy="60969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15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100" y="506777"/>
            <a:ext cx="7511468" cy="565917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706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WGS</a:t>
            </a:r>
            <a:r>
              <a:rPr lang="en-US" dirty="0" smtClean="0"/>
              <a:t>: </a:t>
            </a:r>
            <a:r>
              <a:rPr lang="en-US" dirty="0"/>
              <a:t>Whole </a:t>
            </a:r>
            <a:r>
              <a:rPr lang="en-US" dirty="0" smtClean="0"/>
              <a:t>Genome</a:t>
            </a:r>
            <a:r>
              <a:rPr lang="en-US" dirty="0"/>
              <a:t> </a:t>
            </a:r>
            <a:r>
              <a:rPr lang="en-US" dirty="0" smtClean="0"/>
              <a:t>Sequencing.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WES</a:t>
            </a:r>
            <a:r>
              <a:rPr lang="en-US" dirty="0" smtClean="0"/>
              <a:t>: </a:t>
            </a:r>
            <a:r>
              <a:rPr lang="en-US" dirty="0"/>
              <a:t>Whole </a:t>
            </a:r>
            <a:r>
              <a:rPr lang="en-US" dirty="0" smtClean="0"/>
              <a:t>Exome</a:t>
            </a:r>
            <a:r>
              <a:rPr lang="en-US" dirty="0"/>
              <a:t> </a:t>
            </a:r>
            <a:r>
              <a:rPr lang="en-US" dirty="0" smtClean="0"/>
              <a:t>Sequencing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0070C0"/>
                </a:solidFill>
              </a:rPr>
              <a:t>Whole Transcriptome </a:t>
            </a:r>
            <a:r>
              <a:rPr lang="en-US" b="1" dirty="0" smtClean="0">
                <a:solidFill>
                  <a:srgbClr val="0070C0"/>
                </a:solidFill>
              </a:rPr>
              <a:t>Sequencing </a:t>
            </a:r>
            <a:r>
              <a:rPr lang="en-US" dirty="0" smtClean="0"/>
              <a:t>: Whole RNA</a:t>
            </a:r>
            <a:r>
              <a:rPr lang="en-US" dirty="0"/>
              <a:t> </a:t>
            </a:r>
            <a:r>
              <a:rPr lang="en-US" dirty="0" smtClean="0"/>
              <a:t>Sequencing.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0070C0"/>
                </a:solidFill>
              </a:rPr>
              <a:t>Targeted sequencing</a:t>
            </a:r>
            <a:r>
              <a:rPr lang="en-US" dirty="0"/>
              <a:t> </a:t>
            </a:r>
            <a:r>
              <a:rPr lang="en-US" dirty="0" smtClean="0"/>
              <a:t>: Detects </a:t>
            </a:r>
            <a:r>
              <a:rPr lang="en-US" dirty="0"/>
              <a:t>known and novel variants in selected sets of genes or genomic </a:t>
            </a:r>
            <a:r>
              <a:rPr lang="en-US" dirty="0" smtClean="0"/>
              <a:t>regions (</a:t>
            </a:r>
            <a:r>
              <a:rPr lang="en-US" b="1" dirty="0" smtClean="0">
                <a:solidFill>
                  <a:srgbClr val="0070C0"/>
                </a:solidFill>
              </a:rPr>
              <a:t>NGS Panels</a:t>
            </a:r>
            <a:r>
              <a:rPr lang="en-US" dirty="0" smtClean="0"/>
              <a:t>) for DNA and/or RNA.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716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NGS Oncology Panels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Solid tumors panels.</a:t>
            </a:r>
          </a:p>
          <a:p>
            <a:endParaRPr lang="en-US" dirty="0" smtClean="0"/>
          </a:p>
          <a:p>
            <a:r>
              <a:rPr lang="en-US" dirty="0" smtClean="0"/>
              <a:t>Leukemia panels.</a:t>
            </a:r>
          </a:p>
          <a:p>
            <a:endParaRPr lang="en-US" dirty="0" smtClean="0"/>
          </a:p>
          <a:p>
            <a:r>
              <a:rPr lang="en-US" dirty="0" smtClean="0"/>
              <a:t>Full length Gene sequencing. (BRCA1/2).</a:t>
            </a:r>
          </a:p>
          <a:p>
            <a:endParaRPr lang="en-US" dirty="0"/>
          </a:p>
          <a:p>
            <a:r>
              <a:rPr lang="en-US" dirty="0" err="1" smtClean="0"/>
              <a:t>cfDNA</a:t>
            </a:r>
            <a:r>
              <a:rPr lang="en-US" dirty="0" smtClean="0"/>
              <a:t> Panels.</a:t>
            </a:r>
          </a:p>
          <a:p>
            <a:r>
              <a:rPr lang="en-US" dirty="0" smtClean="0"/>
              <a:t>And much more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602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Oncomine™ Focus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Oncomine™ Focus Assay is a targeted multi-biomarker </a:t>
            </a:r>
            <a:r>
              <a:rPr lang="en-US" dirty="0" smtClean="0"/>
              <a:t>next-generation sequencing </a:t>
            </a:r>
            <a:r>
              <a:rPr lang="en-US" dirty="0"/>
              <a:t>(NGS) assay that enables the </a:t>
            </a:r>
            <a:r>
              <a:rPr lang="en-US" dirty="0">
                <a:solidFill>
                  <a:srgbClr val="0070C0"/>
                </a:solidFill>
              </a:rPr>
              <a:t>simultaneous</a:t>
            </a:r>
            <a:r>
              <a:rPr lang="en-US" dirty="0"/>
              <a:t> detection of </a:t>
            </a:r>
            <a:r>
              <a:rPr lang="en-US" dirty="0">
                <a:solidFill>
                  <a:srgbClr val="0070C0"/>
                </a:solidFill>
              </a:rPr>
              <a:t>hundreds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variants</a:t>
            </a:r>
            <a:r>
              <a:rPr lang="en-US" dirty="0"/>
              <a:t> </a:t>
            </a:r>
            <a:r>
              <a:rPr lang="en-US" dirty="0" smtClean="0"/>
              <a:t>across </a:t>
            </a:r>
            <a:r>
              <a:rPr lang="en-US" dirty="0">
                <a:solidFill>
                  <a:srgbClr val="0070C0"/>
                </a:solidFill>
              </a:rPr>
              <a:t>52</a:t>
            </a:r>
            <a:r>
              <a:rPr lang="en-US" dirty="0"/>
              <a:t> genes relevant to </a:t>
            </a:r>
            <a:r>
              <a:rPr lang="en-US" dirty="0">
                <a:solidFill>
                  <a:srgbClr val="0070C0"/>
                </a:solidFill>
              </a:rPr>
              <a:t>solid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tumors</a:t>
            </a:r>
            <a:r>
              <a:rPr lang="en-US" dirty="0"/>
              <a:t>. This assays allows concurrent analysis </a:t>
            </a:r>
            <a:r>
              <a:rPr lang="en-US" dirty="0" smtClean="0"/>
              <a:t>of: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DNA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RNA</a:t>
            </a:r>
            <a:r>
              <a:rPr lang="en-US" dirty="0"/>
              <a:t> to simultaneously detect multiple types of variants, </a:t>
            </a:r>
            <a:r>
              <a:rPr lang="en-US" dirty="0" smtClean="0"/>
              <a:t>including </a:t>
            </a:r>
            <a:r>
              <a:rPr lang="en-US" dirty="0" smtClean="0">
                <a:solidFill>
                  <a:srgbClr val="0070C0"/>
                </a:solidFill>
              </a:rPr>
              <a:t>Hotspots</a:t>
            </a:r>
            <a:r>
              <a:rPr lang="en-US" dirty="0"/>
              <a:t>, single nucleotide variants (</a:t>
            </a:r>
            <a:r>
              <a:rPr lang="en-US" dirty="0">
                <a:solidFill>
                  <a:srgbClr val="0070C0"/>
                </a:solidFill>
              </a:rPr>
              <a:t>SNVs</a:t>
            </a:r>
            <a:r>
              <a:rPr lang="en-US" dirty="0"/>
              <a:t>), </a:t>
            </a:r>
            <a:r>
              <a:rPr lang="en-US" dirty="0" err="1">
                <a:solidFill>
                  <a:srgbClr val="0070C0"/>
                </a:solidFill>
              </a:rPr>
              <a:t>indels</a:t>
            </a:r>
            <a:r>
              <a:rPr lang="en-US" dirty="0"/>
              <a:t>, copy number variants (</a:t>
            </a:r>
            <a:r>
              <a:rPr lang="en-US" dirty="0">
                <a:solidFill>
                  <a:srgbClr val="0070C0"/>
                </a:solidFill>
              </a:rPr>
              <a:t>CNVs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gene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fusions</a:t>
            </a:r>
            <a:r>
              <a:rPr lang="en-US" dirty="0"/>
              <a:t>, in a single workflow. Designed for translational and clinical </a:t>
            </a:r>
            <a:r>
              <a:rPr lang="en-US" dirty="0" smtClean="0"/>
              <a:t>research.</a:t>
            </a:r>
            <a:endParaRPr lang="en-US" dirty="0"/>
          </a:p>
          <a:p>
            <a:r>
              <a:rPr lang="en-US" dirty="0"/>
              <a:t>this assay includes solid tumor genes </a:t>
            </a:r>
            <a:r>
              <a:rPr lang="en-US" dirty="0">
                <a:solidFill>
                  <a:srgbClr val="0070C0"/>
                </a:solidFill>
              </a:rPr>
              <a:t>targeted</a:t>
            </a:r>
            <a:r>
              <a:rPr lang="en-US" dirty="0"/>
              <a:t> by on-market oncology </a:t>
            </a:r>
            <a:r>
              <a:rPr lang="en-US" dirty="0">
                <a:solidFill>
                  <a:srgbClr val="0070C0"/>
                </a:solidFill>
              </a:rPr>
              <a:t>drugs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published</a:t>
            </a:r>
            <a:r>
              <a:rPr lang="en-US" dirty="0" smtClean="0"/>
              <a:t> </a:t>
            </a:r>
            <a:r>
              <a:rPr lang="en-US" dirty="0"/>
              <a:t>evidence.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96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Oncomine™ Focus </a:t>
            </a:r>
            <a:r>
              <a:rPr lang="en-US" b="1" dirty="0" smtClean="0">
                <a:solidFill>
                  <a:srgbClr val="0070C0"/>
                </a:solidFill>
              </a:rPr>
              <a:t>Assay – Gene List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082202"/>
            <a:ext cx="10515600" cy="18381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51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Acquired Pattern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Somatic </a:t>
            </a:r>
            <a:r>
              <a:rPr lang="en-US" b="1" dirty="0" smtClean="0">
                <a:solidFill>
                  <a:srgbClr val="0070C0"/>
                </a:solidFill>
              </a:rPr>
              <a:t>Mutations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66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Oncomine™ Comprehensive Assay 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Oncomine™ Comprehensive Assay v3 contains targeted, multi-biomarker panels</a:t>
            </a:r>
          </a:p>
          <a:p>
            <a:r>
              <a:rPr lang="en-US" dirty="0"/>
              <a:t>that enable </a:t>
            </a:r>
            <a:r>
              <a:rPr lang="en-US" dirty="0">
                <a:solidFill>
                  <a:srgbClr val="0070C0"/>
                </a:solidFill>
              </a:rPr>
              <a:t>simultaneous</a:t>
            </a:r>
            <a:r>
              <a:rPr lang="en-US" dirty="0"/>
              <a:t> detection of hundreds of variants across </a:t>
            </a:r>
            <a:r>
              <a:rPr lang="en-US" dirty="0">
                <a:solidFill>
                  <a:srgbClr val="0070C0"/>
                </a:solidFill>
              </a:rPr>
              <a:t>161</a:t>
            </a:r>
            <a:r>
              <a:rPr lang="en-US" dirty="0"/>
              <a:t> genes </a:t>
            </a:r>
            <a:r>
              <a:rPr lang="en-US" dirty="0" smtClean="0"/>
              <a:t>relevant to </a:t>
            </a:r>
            <a:r>
              <a:rPr lang="en-US" dirty="0"/>
              <a:t>solid tumors. This assay allows concurrent analysis of </a:t>
            </a:r>
            <a:r>
              <a:rPr lang="en-US" dirty="0">
                <a:solidFill>
                  <a:srgbClr val="0070C0"/>
                </a:solidFill>
              </a:rPr>
              <a:t>DNA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RNA</a:t>
            </a:r>
            <a:r>
              <a:rPr lang="en-US" dirty="0"/>
              <a:t> </a:t>
            </a:r>
            <a:r>
              <a:rPr lang="en-US" dirty="0" smtClean="0"/>
              <a:t>to simultaneously </a:t>
            </a:r>
            <a:r>
              <a:rPr lang="en-US" dirty="0"/>
              <a:t>detect multiple types of variants, including </a:t>
            </a:r>
            <a:r>
              <a:rPr lang="en-US" dirty="0">
                <a:solidFill>
                  <a:srgbClr val="0070C0"/>
                </a:solidFill>
              </a:rPr>
              <a:t>hotspots</a:t>
            </a:r>
            <a:r>
              <a:rPr lang="en-US" dirty="0"/>
              <a:t>, </a:t>
            </a:r>
            <a:r>
              <a:rPr lang="en-US" dirty="0" smtClean="0">
                <a:solidFill>
                  <a:srgbClr val="0070C0"/>
                </a:solidFill>
              </a:rPr>
              <a:t>SNPs</a:t>
            </a:r>
            <a:r>
              <a:rPr lang="en-US" dirty="0" smtClean="0"/>
              <a:t>, insertions </a:t>
            </a:r>
            <a:r>
              <a:rPr lang="en-US" dirty="0"/>
              <a:t>and deletions (</a:t>
            </a:r>
            <a:r>
              <a:rPr lang="en-US" dirty="0">
                <a:solidFill>
                  <a:srgbClr val="0070C0"/>
                </a:solidFill>
              </a:rPr>
              <a:t>INDELs</a:t>
            </a:r>
            <a:r>
              <a:rPr lang="en-US" dirty="0"/>
              <a:t>), copy number variants </a:t>
            </a:r>
            <a:r>
              <a:rPr lang="en-US" dirty="0" smtClean="0"/>
              <a:t>  (</a:t>
            </a:r>
            <a:r>
              <a:rPr lang="en-US" dirty="0">
                <a:solidFill>
                  <a:srgbClr val="0070C0"/>
                </a:solidFill>
              </a:rPr>
              <a:t>CNVs</a:t>
            </a:r>
            <a:r>
              <a:rPr lang="en-US" dirty="0" smtClean="0"/>
              <a:t>), and </a:t>
            </a:r>
            <a:r>
              <a:rPr lang="en-US" dirty="0"/>
              <a:t>gene </a:t>
            </a:r>
            <a:r>
              <a:rPr lang="en-US" dirty="0">
                <a:solidFill>
                  <a:srgbClr val="0070C0"/>
                </a:solidFill>
              </a:rPr>
              <a:t>fusions</a:t>
            </a:r>
            <a:r>
              <a:rPr lang="en-US" dirty="0"/>
              <a:t>, in a </a:t>
            </a:r>
            <a:r>
              <a:rPr lang="en-US" dirty="0">
                <a:solidFill>
                  <a:srgbClr val="0070C0"/>
                </a:solidFill>
              </a:rPr>
              <a:t>single</a:t>
            </a:r>
            <a:r>
              <a:rPr lang="en-US" dirty="0"/>
              <a:t> workflow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454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Oncomine™ Comprehensive Assay </a:t>
            </a:r>
            <a:r>
              <a:rPr lang="en-US" b="1" dirty="0" smtClean="0">
                <a:solidFill>
                  <a:srgbClr val="0070C0"/>
                </a:solidFill>
              </a:rPr>
              <a:t>v3 - Gene </a:t>
            </a:r>
            <a:r>
              <a:rPr lang="en-US" b="1" dirty="0">
                <a:solidFill>
                  <a:srgbClr val="0070C0"/>
                </a:solidFill>
              </a:rPr>
              <a:t>List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55" y="2182676"/>
            <a:ext cx="11012627" cy="36085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68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Oncomine Childhood Cancer Research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Ion Torrent™ Oncomine™ Childhood Cancer </a:t>
            </a:r>
            <a:r>
              <a:rPr lang="en-US" dirty="0" smtClean="0"/>
              <a:t>Research Assay </a:t>
            </a:r>
            <a:r>
              <a:rPr lang="en-US" dirty="0"/>
              <a:t>is a unique next-generation sequencing (NGS</a:t>
            </a:r>
            <a:r>
              <a:rPr lang="en-US" dirty="0" smtClean="0"/>
              <a:t>)– based </a:t>
            </a:r>
            <a:r>
              <a:rPr lang="en-US" dirty="0"/>
              <a:t>tool designed for comprehensive genomic </a:t>
            </a:r>
            <a:r>
              <a:rPr lang="en-US" dirty="0" smtClean="0"/>
              <a:t>profiling of </a:t>
            </a:r>
            <a:r>
              <a:rPr lang="en-US" dirty="0"/>
              <a:t>cancers affecting </a:t>
            </a:r>
            <a:r>
              <a:rPr lang="en-US" dirty="0">
                <a:solidFill>
                  <a:srgbClr val="0070C0"/>
                </a:solidFill>
              </a:rPr>
              <a:t>children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young adults</a:t>
            </a:r>
            <a:r>
              <a:rPr lang="en-US" dirty="0"/>
              <a:t>. </a:t>
            </a:r>
            <a:r>
              <a:rPr lang="en-US" dirty="0" smtClean="0"/>
              <a:t>Since the </a:t>
            </a:r>
            <a:r>
              <a:rPr lang="en-US" dirty="0">
                <a:solidFill>
                  <a:srgbClr val="0070C0"/>
                </a:solidFill>
              </a:rPr>
              <a:t>driving genetic aberrations </a:t>
            </a:r>
            <a:r>
              <a:rPr lang="en-US" dirty="0"/>
              <a:t>of these </a:t>
            </a:r>
            <a:r>
              <a:rPr lang="en-US" dirty="0" smtClean="0"/>
              <a:t>malignancies are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than those affecting </a:t>
            </a:r>
            <a:r>
              <a:rPr lang="en-US" dirty="0">
                <a:solidFill>
                  <a:srgbClr val="0070C0"/>
                </a:solidFill>
              </a:rPr>
              <a:t>adults</a:t>
            </a:r>
            <a:r>
              <a:rPr lang="en-US" dirty="0"/>
              <a:t>, a specific </a:t>
            </a:r>
            <a:r>
              <a:rPr lang="en-US" dirty="0" smtClean="0"/>
              <a:t>and comprehensive </a:t>
            </a:r>
            <a:r>
              <a:rPr lang="en-US" dirty="0"/>
              <a:t>panel is needed to advance research. </a:t>
            </a:r>
            <a:r>
              <a:rPr lang="en-US" dirty="0" smtClean="0"/>
              <a:t>Our panel </a:t>
            </a:r>
            <a:r>
              <a:rPr lang="en-US" dirty="0"/>
              <a:t>is targeted to drive the future of precision medicine </a:t>
            </a:r>
            <a:r>
              <a:rPr lang="en-US" dirty="0" smtClean="0"/>
              <a:t>in pediatric oncology.</a:t>
            </a:r>
          </a:p>
          <a:p>
            <a:r>
              <a:rPr lang="en-US" dirty="0">
                <a:solidFill>
                  <a:srgbClr val="0070C0"/>
                </a:solidFill>
              </a:rPr>
              <a:t>203</a:t>
            </a:r>
            <a:r>
              <a:rPr lang="en-US" dirty="0"/>
              <a:t> unique genes, including thousands of </a:t>
            </a:r>
            <a:r>
              <a:rPr lang="en-US" dirty="0">
                <a:solidFill>
                  <a:srgbClr val="0070C0"/>
                </a:solidFill>
              </a:rPr>
              <a:t>fusion</a:t>
            </a:r>
            <a:r>
              <a:rPr lang="en-US" dirty="0"/>
              <a:t> </a:t>
            </a:r>
            <a:r>
              <a:rPr lang="en-US" dirty="0" smtClean="0"/>
              <a:t>drivers and </a:t>
            </a:r>
            <a:r>
              <a:rPr lang="en-US" dirty="0">
                <a:solidFill>
                  <a:srgbClr val="0070C0"/>
                </a:solidFill>
              </a:rPr>
              <a:t>comprehensive</a:t>
            </a:r>
            <a:r>
              <a:rPr lang="en-US" dirty="0"/>
              <a:t> mutation coverage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098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Oncomine Childhood Cancer Research </a:t>
            </a:r>
            <a:r>
              <a:rPr lang="en-US" b="1" dirty="0" smtClean="0">
                <a:solidFill>
                  <a:srgbClr val="0070C0"/>
                </a:solidFill>
              </a:rPr>
              <a:t>Assay- Gene List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9467" y="1825625"/>
            <a:ext cx="9813065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095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Oncomine Myeloid Research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Ion Torrent™ Oncomine™ Myeloid Research Assay is a </a:t>
            </a:r>
            <a:r>
              <a:rPr lang="en-US" dirty="0" smtClean="0"/>
              <a:t>comprehensive, targeted </a:t>
            </a:r>
            <a:r>
              <a:rPr lang="en-US" dirty="0"/>
              <a:t>NGS assay designed to assist in the understanding of myeloid cancer.</a:t>
            </a:r>
          </a:p>
          <a:p>
            <a:pPr marL="0" indent="0">
              <a:buNone/>
            </a:pPr>
            <a:r>
              <a:rPr lang="en-US" dirty="0" smtClean="0"/>
              <a:t>  Specifically</a:t>
            </a:r>
            <a:r>
              <a:rPr lang="en-US" dirty="0"/>
              <a:t>, it interrogates all relevant DNA mutations and fusion </a:t>
            </a:r>
            <a:r>
              <a:rPr lang="en-US" dirty="0" smtClean="0"/>
              <a:t>transcripts associated </a:t>
            </a:r>
            <a:r>
              <a:rPr lang="en-US" dirty="0"/>
              <a:t>with myeloid disorders in a single NGS run. Our panel </a:t>
            </a:r>
            <a:r>
              <a:rPr lang="en-US" dirty="0" smtClean="0"/>
              <a:t>comprises </a:t>
            </a:r>
            <a:r>
              <a:rPr lang="en-US" dirty="0" smtClean="0">
                <a:solidFill>
                  <a:srgbClr val="0070C0"/>
                </a:solidFill>
              </a:rPr>
              <a:t>40</a:t>
            </a:r>
            <a:r>
              <a:rPr lang="en-US" dirty="0" smtClean="0"/>
              <a:t> </a:t>
            </a:r>
            <a:r>
              <a:rPr lang="en-US" dirty="0"/>
              <a:t>key DNA </a:t>
            </a:r>
            <a:r>
              <a:rPr lang="en-US" dirty="0">
                <a:solidFill>
                  <a:srgbClr val="0070C0"/>
                </a:solidFill>
              </a:rPr>
              <a:t>target genes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29 driver genes</a:t>
            </a:r>
            <a:r>
              <a:rPr lang="en-US" dirty="0"/>
              <a:t>, and a broad </a:t>
            </a:r>
            <a:r>
              <a:rPr lang="en-US" dirty="0">
                <a:solidFill>
                  <a:srgbClr val="0070C0"/>
                </a:solidFill>
              </a:rPr>
              <a:t>fusion</a:t>
            </a:r>
            <a:r>
              <a:rPr lang="en-US" dirty="0"/>
              <a:t> panel </a:t>
            </a:r>
            <a:r>
              <a:rPr lang="en-US" dirty="0" smtClean="0"/>
              <a:t>to </a:t>
            </a:r>
            <a:r>
              <a:rPr lang="en-US" dirty="0"/>
              <a:t>cover all the major myeloid disorders associated with acute myeloid leukemia</a:t>
            </a:r>
          </a:p>
          <a:p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AML</a:t>
            </a:r>
            <a:r>
              <a:rPr lang="en-US" dirty="0"/>
              <a:t>), myeloid dysplastic syndrome (</a:t>
            </a:r>
            <a:r>
              <a:rPr lang="en-US" dirty="0">
                <a:solidFill>
                  <a:srgbClr val="0070C0"/>
                </a:solidFill>
              </a:rPr>
              <a:t>MDS</a:t>
            </a:r>
            <a:r>
              <a:rPr lang="en-US" dirty="0"/>
              <a:t>), myeloproliferative neoplasms (</a:t>
            </a:r>
            <a:r>
              <a:rPr lang="en-US" dirty="0">
                <a:solidFill>
                  <a:srgbClr val="0070C0"/>
                </a:solidFill>
              </a:rPr>
              <a:t>MPN</a:t>
            </a:r>
            <a:r>
              <a:rPr lang="en-US" dirty="0" smtClean="0"/>
              <a:t>), chronic </a:t>
            </a:r>
            <a:r>
              <a:rPr lang="en-US" dirty="0"/>
              <a:t>myeloid leukemia (</a:t>
            </a:r>
            <a:r>
              <a:rPr lang="en-US" dirty="0">
                <a:solidFill>
                  <a:srgbClr val="0070C0"/>
                </a:solidFill>
              </a:rPr>
              <a:t>CML</a:t>
            </a:r>
            <a:r>
              <a:rPr lang="en-US" dirty="0"/>
              <a:t>), chronic </a:t>
            </a:r>
            <a:r>
              <a:rPr lang="en-US" dirty="0" err="1"/>
              <a:t>myelomonocytic</a:t>
            </a:r>
            <a:r>
              <a:rPr lang="en-US" dirty="0"/>
              <a:t> leukemia (</a:t>
            </a:r>
            <a:r>
              <a:rPr lang="en-US" dirty="0">
                <a:solidFill>
                  <a:srgbClr val="0070C0"/>
                </a:solidFill>
              </a:rPr>
              <a:t>CMML</a:t>
            </a:r>
            <a:r>
              <a:rPr lang="en-US" dirty="0"/>
              <a:t>), </a:t>
            </a:r>
            <a:r>
              <a:rPr lang="en-US" dirty="0" smtClean="0"/>
              <a:t>and juvenile </a:t>
            </a:r>
            <a:r>
              <a:rPr lang="en-US" dirty="0" err="1"/>
              <a:t>myelomonocytic</a:t>
            </a:r>
            <a:r>
              <a:rPr lang="en-US" dirty="0"/>
              <a:t> leukemia (</a:t>
            </a:r>
            <a:r>
              <a:rPr lang="en-US" dirty="0">
                <a:solidFill>
                  <a:srgbClr val="0070C0"/>
                </a:solidFill>
              </a:rPr>
              <a:t>JMML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55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Oncomine Myeloid Research </a:t>
            </a:r>
            <a:r>
              <a:rPr lang="en-US" b="1" dirty="0" smtClean="0">
                <a:solidFill>
                  <a:srgbClr val="0070C0"/>
                </a:solidFill>
              </a:rPr>
              <a:t>Assay – Gene List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562" y="1853406"/>
            <a:ext cx="9286875" cy="42957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973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Liquid Biopsy  - </a:t>
            </a:r>
            <a:r>
              <a:rPr lang="en-US" b="1" dirty="0" err="1" smtClean="0">
                <a:solidFill>
                  <a:srgbClr val="0070C0"/>
                </a:solidFill>
              </a:rPr>
              <a:t>cfDNA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Cell-Free DNA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86" y="2407131"/>
            <a:ext cx="4451258" cy="3541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246" y="2008971"/>
            <a:ext cx="5472743" cy="39914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846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Oncomine </a:t>
            </a:r>
            <a:r>
              <a:rPr lang="en-US" b="1" dirty="0" err="1">
                <a:solidFill>
                  <a:srgbClr val="0070C0"/>
                </a:solidFill>
              </a:rPr>
              <a:t>cfDNA</a:t>
            </a:r>
            <a:r>
              <a:rPr lang="en-US" b="1" dirty="0">
                <a:solidFill>
                  <a:srgbClr val="0070C0"/>
                </a:solidFill>
              </a:rPr>
              <a:t> Assays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521" y="1825625"/>
            <a:ext cx="8106957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9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Whole RNA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Catalog </a:t>
            </a:r>
            <a:r>
              <a:rPr lang="en-US" dirty="0"/>
              <a:t>complete sets of transcripts in the </a:t>
            </a:r>
            <a:r>
              <a:rPr lang="en-US" dirty="0" smtClean="0"/>
              <a:t>genome. </a:t>
            </a:r>
          </a:p>
          <a:p>
            <a:endParaRPr lang="en-US" dirty="0" smtClean="0"/>
          </a:p>
          <a:p>
            <a:r>
              <a:rPr lang="en-US" dirty="0" smtClean="0"/>
              <a:t>Understanding </a:t>
            </a:r>
            <a:r>
              <a:rPr lang="en-US" dirty="0"/>
              <a:t>of disease at the transcript </a:t>
            </a:r>
            <a:r>
              <a:rPr lang="en-US" dirty="0" smtClean="0"/>
              <a:t>level.</a:t>
            </a:r>
          </a:p>
          <a:p>
            <a:endParaRPr lang="en-US" dirty="0"/>
          </a:p>
          <a:p>
            <a:r>
              <a:rPr lang="en-US" dirty="0"/>
              <a:t>Quantify changing expression levels of genes </a:t>
            </a:r>
            <a:r>
              <a:rPr lang="en-US" dirty="0" smtClean="0"/>
              <a:t>and transcripts </a:t>
            </a:r>
            <a:r>
              <a:rPr lang="en-US" dirty="0"/>
              <a:t>during </a:t>
            </a:r>
            <a:r>
              <a:rPr lang="en-US" dirty="0" smtClean="0"/>
              <a:t>development.</a:t>
            </a:r>
          </a:p>
          <a:p>
            <a:endParaRPr lang="en-US" dirty="0"/>
          </a:p>
          <a:p>
            <a:r>
              <a:rPr lang="en-US" dirty="0"/>
              <a:t>Discover novel fusion </a:t>
            </a:r>
            <a:r>
              <a:rPr lang="en-US" dirty="0" smtClean="0"/>
              <a:t>transcripts.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032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742" y="350592"/>
            <a:ext cx="8007677" cy="60057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52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Is Cancer a Genetic Disease?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0" y="2258219"/>
            <a:ext cx="4762500" cy="3486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660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dirty="0" smtClean="0"/>
              <a:t>شكرا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mazenkenj@gmail.com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7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800" y="2190368"/>
            <a:ext cx="6122160" cy="40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95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Genetic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Genetic </a:t>
            </a:r>
            <a:r>
              <a:rPr lang="en-US" dirty="0"/>
              <a:t>disease is any </a:t>
            </a:r>
            <a:r>
              <a:rPr lang="en-US" dirty="0">
                <a:solidFill>
                  <a:srgbClr val="FF0000"/>
                </a:solidFill>
              </a:rPr>
              <a:t>unfavorable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alteration</a:t>
            </a:r>
            <a:r>
              <a:rPr lang="en-US" dirty="0"/>
              <a:t> of the Genetic material </a:t>
            </a:r>
            <a:r>
              <a:rPr lang="en-US" dirty="0">
                <a:solidFill>
                  <a:srgbClr val="FF0000"/>
                </a:solidFill>
              </a:rPr>
              <a:t>expression</a:t>
            </a:r>
            <a:r>
              <a:rPr lang="en-US" dirty="0"/>
              <a:t>.</a:t>
            </a:r>
          </a:p>
          <a:p>
            <a:r>
              <a:rPr lang="en-US" dirty="0"/>
              <a:t>This alteration is either Inherited, De Novo, Acquired or epigenetic.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39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Cancer according to 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Cancer is the name given to a </a:t>
            </a:r>
            <a:r>
              <a:rPr lang="en-US" dirty="0">
                <a:solidFill>
                  <a:srgbClr val="0070C0"/>
                </a:solidFill>
              </a:rPr>
              <a:t>collection</a:t>
            </a:r>
            <a:r>
              <a:rPr lang="en-US" dirty="0"/>
              <a:t> of </a:t>
            </a:r>
            <a:r>
              <a:rPr lang="en-US" dirty="0">
                <a:solidFill>
                  <a:srgbClr val="0070C0"/>
                </a:solidFill>
              </a:rPr>
              <a:t>related diseases</a:t>
            </a:r>
            <a:r>
              <a:rPr lang="en-US" dirty="0"/>
              <a:t>. In all types of cancer, some of the body’s cells begin to divide without stopping and spread into surrounding tissues.</a:t>
            </a:r>
          </a:p>
          <a:p>
            <a:r>
              <a:rPr lang="en-US" dirty="0">
                <a:solidFill>
                  <a:srgbClr val="0070C0"/>
                </a:solidFill>
              </a:rPr>
              <a:t>Each</a:t>
            </a:r>
            <a:r>
              <a:rPr lang="en-US" dirty="0"/>
              <a:t> person’s </a:t>
            </a:r>
            <a:r>
              <a:rPr lang="en-US" dirty="0">
                <a:solidFill>
                  <a:srgbClr val="0070C0"/>
                </a:solidFill>
              </a:rPr>
              <a:t>cancer</a:t>
            </a:r>
            <a:r>
              <a:rPr lang="en-US" dirty="0"/>
              <a:t> has a unique combination of </a:t>
            </a:r>
            <a:r>
              <a:rPr lang="en-US" dirty="0">
                <a:solidFill>
                  <a:srgbClr val="0070C0"/>
                </a:solidFill>
              </a:rPr>
              <a:t>genetic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changes</a:t>
            </a:r>
            <a:r>
              <a:rPr lang="en-US" dirty="0"/>
              <a:t>. As the cancer continues to grow, additional changes will occur. Even within the same tumor, different cells may have different genetic changes.</a:t>
            </a:r>
          </a:p>
          <a:p>
            <a:r>
              <a:rPr lang="en-US" dirty="0">
                <a:solidFill>
                  <a:srgbClr val="0070C0"/>
                </a:solidFill>
              </a:rPr>
              <a:t>Genetic changes that cause cancer can be inherited from our parents. They can also arise during a person’s lifetime </a:t>
            </a:r>
            <a:r>
              <a:rPr lang="en-US" dirty="0"/>
              <a:t>as a result of errors that occur as cells divide or because of damage to </a:t>
            </a:r>
            <a:r>
              <a:rPr lang="en-US" dirty="0" smtClean="0"/>
              <a:t>DNA caused </a:t>
            </a:r>
            <a:r>
              <a:rPr lang="en-US" dirty="0"/>
              <a:t>by certain environmental exposures.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17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All Cancer is Genetic, but only </a:t>
            </a:r>
            <a:r>
              <a:rPr lang="en-US" b="1" dirty="0" smtClean="0"/>
              <a:t>3-10 </a:t>
            </a:r>
            <a:r>
              <a:rPr lang="en-US" b="1" dirty="0"/>
              <a:t>% is inherited.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383" y="982011"/>
            <a:ext cx="6733636" cy="5203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80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Not all mutation carriers will develop Cancer , they only have higher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9368" y="27308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mtClean="0"/>
              <a:t>Environment.</a:t>
            </a:r>
          </a:p>
          <a:p>
            <a:r>
              <a:rPr lang="en-US" smtClean="0"/>
              <a:t>Life style.</a:t>
            </a:r>
          </a:p>
          <a:p>
            <a:r>
              <a:rPr lang="en-US" smtClean="0"/>
              <a:t>Psychology.</a:t>
            </a:r>
          </a:p>
          <a:p>
            <a:r>
              <a:rPr lang="en-US" smtClean="0"/>
              <a:t>Immune system.</a:t>
            </a:r>
          </a:p>
          <a:p>
            <a:r>
              <a:rPr lang="en-US" smtClean="0"/>
              <a:t>Additional acquired mutations during life time.</a:t>
            </a:r>
          </a:p>
          <a:p>
            <a:r>
              <a:rPr lang="en-US" smtClean="0"/>
              <a:t>… </a:t>
            </a:r>
            <a:endParaRPr lang="ar-SY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408" y="2365121"/>
            <a:ext cx="4602480" cy="24311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68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Cancer according to 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Cancer is the name given to a collection of related diseases. In all types of cancer, some of the body’s cells begin to divide without stopping and spread into surrounding tissues.</a:t>
            </a:r>
          </a:p>
          <a:p>
            <a:r>
              <a:rPr lang="en-US" dirty="0">
                <a:solidFill>
                  <a:srgbClr val="0070C0"/>
                </a:solidFill>
              </a:rPr>
              <a:t>Each person’s cancer has a unique combination of genetic changes</a:t>
            </a:r>
            <a:r>
              <a:rPr lang="en-US" dirty="0"/>
              <a:t>. As the cancer continues to grow, </a:t>
            </a:r>
            <a:r>
              <a:rPr lang="en-US" dirty="0">
                <a:solidFill>
                  <a:srgbClr val="0070C0"/>
                </a:solidFill>
              </a:rPr>
              <a:t>additional changes </a:t>
            </a:r>
            <a:r>
              <a:rPr lang="en-US" dirty="0"/>
              <a:t>will occur. Even within the </a:t>
            </a:r>
            <a:r>
              <a:rPr lang="en-US" dirty="0">
                <a:solidFill>
                  <a:srgbClr val="0070C0"/>
                </a:solidFill>
              </a:rPr>
              <a:t>same tumor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different cells </a:t>
            </a:r>
            <a:r>
              <a:rPr lang="en-US" dirty="0"/>
              <a:t>may have </a:t>
            </a:r>
            <a:r>
              <a:rPr lang="en-US" dirty="0">
                <a:solidFill>
                  <a:srgbClr val="0070C0"/>
                </a:solidFill>
              </a:rPr>
              <a:t>different genetic changes</a:t>
            </a:r>
            <a:r>
              <a:rPr lang="en-US" dirty="0"/>
              <a:t>.</a:t>
            </a:r>
          </a:p>
          <a:p>
            <a:r>
              <a:rPr lang="en-US" dirty="0"/>
              <a:t>Genetic changes that cause cancer can be inherited from our parents. They can also arise during a person’s lifetime as a result of errors that occur as cells divide or because of damage to </a:t>
            </a:r>
            <a:r>
              <a:rPr lang="en-US" dirty="0" smtClean="0"/>
              <a:t>DNA caused </a:t>
            </a:r>
            <a:r>
              <a:rPr lang="en-US" dirty="0"/>
              <a:t>by certain environmental exposures.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6/Dec/2019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NGS Tumor Profiling   M. KENJ  Ebla  Damascus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2CE1B-E37B-425E-BEAC-C85BDC7851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02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1773</Words>
  <Application>Microsoft Office PowerPoint</Application>
  <PresentationFormat>Custom</PresentationFormat>
  <Paragraphs>268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علم الوراثة والسرطان   Cancer Genetics </vt:lpstr>
      <vt:lpstr> Inherited Pattern Germline mutations</vt:lpstr>
      <vt:lpstr>Acquired Pattern Somatic Mutations</vt:lpstr>
      <vt:lpstr>Is Cancer a Genetic Disease?</vt:lpstr>
      <vt:lpstr>Genetic Disease</vt:lpstr>
      <vt:lpstr>Cancer according to NCI</vt:lpstr>
      <vt:lpstr>All Cancer is Genetic, but only 3-10 % is inherited. </vt:lpstr>
      <vt:lpstr>Not all mutation carriers will develop Cancer , they only have higher risk</vt:lpstr>
      <vt:lpstr>Cancer according to NCI</vt:lpstr>
      <vt:lpstr>Genetic alterations related to Cancer</vt:lpstr>
      <vt:lpstr>Slide 11</vt:lpstr>
      <vt:lpstr>Mutated Genes related to Cancer</vt:lpstr>
      <vt:lpstr>Slide 13</vt:lpstr>
      <vt:lpstr>Genetic testing in Cancer</vt:lpstr>
      <vt:lpstr>Genetic Testing in Cancer</vt:lpstr>
      <vt:lpstr>Genetic testing in Cancer</vt:lpstr>
      <vt:lpstr>Slide 17</vt:lpstr>
      <vt:lpstr>Tumor Gene Profiling </vt:lpstr>
      <vt:lpstr>Slide 19</vt:lpstr>
      <vt:lpstr>Tumor Gene Profiling</vt:lpstr>
      <vt:lpstr>NGS</vt:lpstr>
      <vt:lpstr> Next Generation Sequencing </vt:lpstr>
      <vt:lpstr>Slide 23</vt:lpstr>
      <vt:lpstr>Slide 24</vt:lpstr>
      <vt:lpstr>Slide 25</vt:lpstr>
      <vt:lpstr>Slide 26</vt:lpstr>
      <vt:lpstr>NGS Oncology Panels</vt:lpstr>
      <vt:lpstr>Oncomine™ Focus Assay</vt:lpstr>
      <vt:lpstr>Oncomine™ Focus Assay – Gene List</vt:lpstr>
      <vt:lpstr>Oncomine™ Comprehensive Assay v3</vt:lpstr>
      <vt:lpstr>Oncomine™ Comprehensive Assay v3 - Gene List</vt:lpstr>
      <vt:lpstr>Oncomine Childhood Cancer Research Assay</vt:lpstr>
      <vt:lpstr>Oncomine Childhood Cancer Research Assay- Gene List</vt:lpstr>
      <vt:lpstr>Oncomine Myeloid Research Assay</vt:lpstr>
      <vt:lpstr>Oncomine Myeloid Research Assay – Gene List</vt:lpstr>
      <vt:lpstr>Liquid Biopsy  - cfDNA Cell-Free DNA</vt:lpstr>
      <vt:lpstr>Oncomine cfDNA Assays</vt:lpstr>
      <vt:lpstr>Whole RNA Sequencing</vt:lpstr>
      <vt:lpstr>Slide 39</vt:lpstr>
      <vt:lpstr>شكرا mazenkenj@gmail.com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Sequencing NGS</dc:title>
  <dc:creator>Manager</dc:creator>
  <cp:lastModifiedBy>Lenovo</cp:lastModifiedBy>
  <cp:revision>151</cp:revision>
  <dcterms:created xsi:type="dcterms:W3CDTF">2019-06-15T21:25:10Z</dcterms:created>
  <dcterms:modified xsi:type="dcterms:W3CDTF">2020-01-15T10:07:25Z</dcterms:modified>
</cp:coreProperties>
</file>